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89" r:id="rId2"/>
    <p:sldId id="256" r:id="rId3"/>
    <p:sldId id="291" r:id="rId4"/>
    <p:sldId id="292" r:id="rId5"/>
    <p:sldId id="293" r:id="rId6"/>
    <p:sldId id="294" r:id="rId7"/>
    <p:sldId id="295" r:id="rId8"/>
    <p:sldId id="296" r:id="rId9"/>
    <p:sldId id="297" r:id="rId10"/>
    <p:sldId id="298" r:id="rId11"/>
    <p:sldId id="299" r:id="rId12"/>
    <p:sldId id="300" r:id="rId13"/>
    <p:sldId id="285" r:id="rId14"/>
    <p:sldId id="260" r:id="rId15"/>
    <p:sldId id="261" r:id="rId16"/>
    <p:sldId id="263" r:id="rId17"/>
    <p:sldId id="262" r:id="rId18"/>
    <p:sldId id="266" r:id="rId19"/>
    <p:sldId id="288" r:id="rId20"/>
    <p:sldId id="286" r:id="rId21"/>
    <p:sldId id="287" r:id="rId22"/>
    <p:sldId id="269" r:id="rId23"/>
    <p:sldId id="301" r:id="rId24"/>
    <p:sldId id="302" r:id="rId25"/>
    <p:sldId id="303" r:id="rId26"/>
    <p:sldId id="304" r:id="rId27"/>
    <p:sldId id="271" r:id="rId28"/>
    <p:sldId id="305" r:id="rId29"/>
    <p:sldId id="306" r:id="rId30"/>
    <p:sldId id="307" r:id="rId31"/>
    <p:sldId id="308" r:id="rId32"/>
    <p:sldId id="309" r:id="rId33"/>
    <p:sldId id="267" r:id="rId34"/>
    <p:sldId id="274" r:id="rId35"/>
    <p:sldId id="310" r:id="rId36"/>
    <p:sldId id="311" r:id="rId37"/>
    <p:sldId id="312" r:id="rId38"/>
    <p:sldId id="268" r:id="rId39"/>
    <p:sldId id="273" r:id="rId40"/>
    <p:sldId id="282" r:id="rId41"/>
    <p:sldId id="283" r:id="rId42"/>
    <p:sldId id="265" r:id="rId43"/>
    <p:sldId id="275" r:id="rId44"/>
    <p:sldId id="264" r:id="rId45"/>
    <p:sldId id="29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7585"/>
  </p:normalViewPr>
  <p:slideViewPr>
    <p:cSldViewPr snapToGrid="0" snapToObjects="1">
      <p:cViewPr varScale="1">
        <p:scale>
          <a:sx n="135" d="100"/>
          <a:sy n="135" d="100"/>
        </p:scale>
        <p:origin x="63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F044DE-FD66-D143-9A6A-F290B4EC43FB}" type="datetimeFigureOut">
              <a:rPr lang="en-US" smtClean="0"/>
              <a:t>4/1/19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A0B787-D7DD-3D4E-9EF5-534FC60BEACA}" type="slidenum">
              <a:rPr lang="en-US" smtClean="0"/>
              <a:t>‹#›</a:t>
            </a:fld>
            <a:endParaRPr lang="en-US"/>
          </a:p>
        </p:txBody>
      </p:sp>
    </p:spTree>
    <p:extLst>
      <p:ext uri="{BB962C8B-B14F-4D97-AF65-F5344CB8AC3E}">
        <p14:creationId xmlns:p14="http://schemas.microsoft.com/office/powerpoint/2010/main" val="47086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4/1/19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Drag picture to placeholder or click icon to add</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4/1/19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uides.codepath.com/android" TargetMode="External"/><Relationship Id="rId3" Type="http://schemas.openxmlformats.org/officeDocument/2006/relationships/hyperlink" Target="https://guides.codepath.com/android/must-have-librarie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Changes in lectures</a:t>
            </a:r>
            <a:endParaRPr lang="en-US" dirty="0"/>
          </a:p>
        </p:txBody>
      </p:sp>
      <p:sp>
        <p:nvSpPr>
          <p:cNvPr id="3" name="Subtitle 2"/>
          <p:cNvSpPr>
            <a:spLocks noGrp="1"/>
          </p:cNvSpPr>
          <p:nvPr>
            <p:ph type="subTitle" idx="1"/>
          </p:nvPr>
        </p:nvSpPr>
        <p:spPr/>
        <p:txBody>
          <a:bodyPr>
            <a:normAutofit fontScale="85000" lnSpcReduction="10000"/>
          </a:bodyPr>
          <a:lstStyle/>
          <a:p>
            <a:r>
              <a:rPr lang="en-US" sz="3200" dirty="0" smtClean="0"/>
              <a:t>22.04.2019 (No Lecture) -&gt; Move to the next week</a:t>
            </a:r>
          </a:p>
          <a:p>
            <a:r>
              <a:rPr lang="en-US" sz="3200" dirty="0" smtClean="0"/>
              <a:t>06.05.2019 (No lecture) -&gt; Move to the next week</a:t>
            </a:r>
            <a:endParaRPr lang="en-US" sz="3200" dirty="0"/>
          </a:p>
        </p:txBody>
      </p:sp>
    </p:spTree>
    <p:extLst>
      <p:ext uri="{BB962C8B-B14F-4D97-AF65-F5344CB8AC3E}">
        <p14:creationId xmlns:p14="http://schemas.microsoft.com/office/powerpoint/2010/main" val="9330859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May contains intended backdoors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1405" y="2249488"/>
            <a:ext cx="7466016" cy="3541712"/>
          </a:xfrm>
        </p:spPr>
      </p:pic>
    </p:spTree>
    <p:extLst>
      <p:ext uri="{BB962C8B-B14F-4D97-AF65-F5344CB8AC3E}">
        <p14:creationId xmlns:p14="http://schemas.microsoft.com/office/powerpoint/2010/main" val="19275230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May cost quite a lot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4904" y="2249488"/>
            <a:ext cx="6299017" cy="3541712"/>
          </a:xfrm>
        </p:spPr>
      </p:pic>
    </p:spTree>
    <p:extLst>
      <p:ext uri="{BB962C8B-B14F-4D97-AF65-F5344CB8AC3E}">
        <p14:creationId xmlns:p14="http://schemas.microsoft.com/office/powerpoint/2010/main" val="14772891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May be changed/removed/become paid at any time without notice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8338" y="2420144"/>
            <a:ext cx="5772150" cy="3200400"/>
          </a:xfrm>
        </p:spPr>
      </p:pic>
    </p:spTree>
    <p:extLst>
      <p:ext uri="{BB962C8B-B14F-4D97-AF65-F5344CB8AC3E}">
        <p14:creationId xmlns:p14="http://schemas.microsoft.com/office/powerpoint/2010/main" val="17745228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Library Types</a:t>
            </a:r>
            <a:endParaRPr lang="en-US" dirty="0"/>
          </a:p>
        </p:txBody>
      </p:sp>
      <p:sp>
        <p:nvSpPr>
          <p:cNvPr id="3" name="Content Placeholder 2"/>
          <p:cNvSpPr>
            <a:spLocks noGrp="1"/>
          </p:cNvSpPr>
          <p:nvPr>
            <p:ph idx="1"/>
          </p:nvPr>
        </p:nvSpPr>
        <p:spPr/>
        <p:txBody>
          <a:bodyPr/>
          <a:lstStyle/>
          <a:p>
            <a:r>
              <a:rPr lang="en-US" dirty="0" smtClean="0"/>
              <a:t>.</a:t>
            </a:r>
            <a:r>
              <a:rPr lang="en-US" dirty="0" err="1" smtClean="0"/>
              <a:t>aar</a:t>
            </a:r>
            <a:r>
              <a:rPr lang="en-US" dirty="0" smtClean="0"/>
              <a:t> </a:t>
            </a:r>
            <a:r>
              <a:rPr lang="mr-IN" dirty="0" smtClean="0"/>
              <a:t>–</a:t>
            </a:r>
            <a:r>
              <a:rPr lang="en-US" dirty="0" smtClean="0"/>
              <a:t> Java Library with Android stuff inside</a:t>
            </a:r>
          </a:p>
          <a:p>
            <a:r>
              <a:rPr lang="en-US" dirty="0" smtClean="0"/>
              <a:t>.jar </a:t>
            </a:r>
            <a:r>
              <a:rPr lang="mr-IN" dirty="0" smtClean="0"/>
              <a:t>–</a:t>
            </a:r>
            <a:r>
              <a:rPr lang="en-US" dirty="0" smtClean="0"/>
              <a:t> standard Java library</a:t>
            </a:r>
          </a:p>
        </p:txBody>
      </p:sp>
    </p:spTree>
    <p:extLst>
      <p:ext uri="{BB962C8B-B14F-4D97-AF65-F5344CB8AC3E}">
        <p14:creationId xmlns:p14="http://schemas.microsoft.com/office/powerpoint/2010/main" val="21211905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Library-SDK-Framework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159390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Library</a:t>
            </a:r>
          </a:p>
        </p:txBody>
      </p:sp>
      <p:sp>
        <p:nvSpPr>
          <p:cNvPr id="3" name="Content Placeholder 2"/>
          <p:cNvSpPr>
            <a:spLocks noGrp="1"/>
          </p:cNvSpPr>
          <p:nvPr>
            <p:ph idx="1"/>
          </p:nvPr>
        </p:nvSpPr>
        <p:spPr>
          <a:xfrm>
            <a:off x="1141412" y="1622166"/>
            <a:ext cx="9905999" cy="2398178"/>
          </a:xfrm>
        </p:spPr>
        <p:txBody>
          <a:bodyPr>
            <a:normAutofit/>
          </a:bodyPr>
          <a:lstStyle/>
          <a:p>
            <a:r>
              <a:rPr lang="en-US" dirty="0"/>
              <a:t>A </a:t>
            </a:r>
            <a:r>
              <a:rPr lang="en-US" b="1" dirty="0"/>
              <a:t>Library</a:t>
            </a:r>
            <a:r>
              <a:rPr lang="en-US" dirty="0"/>
              <a:t> is a chunk of code that you can call from your own code, to help you do things more quickly/easily. For example, a Bitmap Processing library will provide facilities for loading and manipulating bitmap images, saving you having to write all that code for yourself. Typically a library will only offer one area of functionality (processing images or operating on zip files)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804" y="4020344"/>
            <a:ext cx="5295014" cy="2735757"/>
          </a:xfrm>
          <a:prstGeom prst="rect">
            <a:avLst/>
          </a:prstGeom>
        </p:spPr>
      </p:pic>
    </p:spTree>
    <p:extLst>
      <p:ext uri="{BB962C8B-B14F-4D97-AF65-F5344CB8AC3E}">
        <p14:creationId xmlns:p14="http://schemas.microsoft.com/office/powerpoint/2010/main" val="7619798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SDK</a:t>
            </a:r>
            <a:endParaRPr lang="en-US" dirty="0"/>
          </a:p>
        </p:txBody>
      </p:sp>
      <p:sp>
        <p:nvSpPr>
          <p:cNvPr id="3" name="Content Placeholder 2"/>
          <p:cNvSpPr>
            <a:spLocks noGrp="1"/>
          </p:cNvSpPr>
          <p:nvPr>
            <p:ph idx="1"/>
          </p:nvPr>
        </p:nvSpPr>
        <p:spPr>
          <a:xfrm>
            <a:off x="1141412" y="1584251"/>
            <a:ext cx="9905999" cy="2735448"/>
          </a:xfrm>
        </p:spPr>
        <p:txBody>
          <a:bodyPr>
            <a:normAutofit fontScale="92500"/>
          </a:bodyPr>
          <a:lstStyle/>
          <a:p>
            <a:r>
              <a:rPr lang="en-US" dirty="0"/>
              <a:t>An </a:t>
            </a:r>
            <a:r>
              <a:rPr lang="en-US" b="1" dirty="0"/>
              <a:t>SDK</a:t>
            </a:r>
            <a:r>
              <a:rPr lang="en-US" dirty="0"/>
              <a:t> (software development kit) is a library or group of libraries (often with extra tool applications, data files and sample code) that aid you in developing code that uses a particular </a:t>
            </a:r>
            <a:r>
              <a:rPr lang="en-US" dirty="0" smtClean="0"/>
              <a:t>system. For example you would like to give your users ability to sync files from your app with their </a:t>
            </a:r>
            <a:r>
              <a:rPr lang="en-US" dirty="0" err="1" smtClean="0"/>
              <a:t>dropbox</a:t>
            </a:r>
            <a:r>
              <a:rPr lang="en-US" dirty="0" smtClean="0"/>
              <a:t>. You could use Dropbox SDK in order to handle user login to </a:t>
            </a:r>
            <a:r>
              <a:rPr lang="en-US" dirty="0" err="1" smtClean="0"/>
              <a:t>dropbox</a:t>
            </a:r>
            <a:r>
              <a:rPr lang="en-US" dirty="0" smtClean="0"/>
              <a:t>, uploading/downloading files and keeping them up to date. An </a:t>
            </a:r>
            <a:r>
              <a:rPr lang="en-US" dirty="0"/>
              <a:t>SDK will still usually have a single focus.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03" y="4319699"/>
            <a:ext cx="2449032" cy="2302090"/>
          </a:xfrm>
          <a:prstGeom prst="rect">
            <a:avLst/>
          </a:prstGeom>
        </p:spPr>
      </p:pic>
    </p:spTree>
    <p:extLst>
      <p:ext uri="{BB962C8B-B14F-4D97-AF65-F5344CB8AC3E}">
        <p14:creationId xmlns:p14="http://schemas.microsoft.com/office/powerpoint/2010/main" val="10930652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framework</a:t>
            </a:r>
          </a:p>
        </p:txBody>
      </p:sp>
      <p:sp>
        <p:nvSpPr>
          <p:cNvPr id="3" name="Content Placeholder 2"/>
          <p:cNvSpPr>
            <a:spLocks noGrp="1"/>
          </p:cNvSpPr>
          <p:nvPr>
            <p:ph idx="1"/>
          </p:nvPr>
        </p:nvSpPr>
        <p:spPr>
          <a:xfrm>
            <a:off x="1141412" y="1605517"/>
            <a:ext cx="9905999" cy="2668772"/>
          </a:xfrm>
        </p:spPr>
        <p:txBody>
          <a:bodyPr>
            <a:normAutofit fontScale="85000" lnSpcReduction="10000"/>
          </a:bodyPr>
          <a:lstStyle/>
          <a:p>
            <a:r>
              <a:rPr lang="en-US" dirty="0"/>
              <a:t>A </a:t>
            </a:r>
            <a:r>
              <a:rPr lang="en-US" b="1" dirty="0"/>
              <a:t>framework</a:t>
            </a:r>
            <a:r>
              <a:rPr lang="en-US" dirty="0"/>
              <a:t> is a big library or group of libraries that provides many services (rather than perhaps only one </a:t>
            </a:r>
            <a:r>
              <a:rPr lang="en-US" dirty="0" err="1"/>
              <a:t>focussed</a:t>
            </a:r>
            <a:r>
              <a:rPr lang="en-US" dirty="0"/>
              <a:t> ability as most libraries/SDKs do). For example, .NET provides an application framework - it makes it easier to use most (if not all) of the disparate services you need (e.g. Windows, graphics, printing, communications, </a:t>
            </a:r>
            <a:r>
              <a:rPr lang="en-US" dirty="0" err="1"/>
              <a:t>etc</a:t>
            </a:r>
            <a:r>
              <a:rPr lang="en-US" dirty="0"/>
              <a:t>) to write a vast range of applications - so one "library" provides support for pretty much everything you need to do. Often a framework supplies a complete base on which you build your own code, rather than you building an application that consumes library code to do parts of its work.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2026" y="3953232"/>
            <a:ext cx="3885314" cy="2616111"/>
          </a:xfrm>
          <a:prstGeom prst="rect">
            <a:avLst/>
          </a:prstGeom>
        </p:spPr>
      </p:pic>
    </p:spTree>
    <p:extLst>
      <p:ext uri="{BB962C8B-B14F-4D97-AF65-F5344CB8AC3E}">
        <p14:creationId xmlns:p14="http://schemas.microsoft.com/office/powerpoint/2010/main" val="17725939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Standard pack</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24801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4073" y="3062176"/>
            <a:ext cx="7912145" cy="806063"/>
          </a:xfrm>
        </p:spPr>
      </p:pic>
    </p:spTree>
    <p:extLst>
      <p:ext uri="{BB962C8B-B14F-4D97-AF65-F5344CB8AC3E}">
        <p14:creationId xmlns:p14="http://schemas.microsoft.com/office/powerpoint/2010/main" val="20497801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Must know Android libraries</a:t>
            </a:r>
            <a:endParaRPr lang="en-US" dirty="0"/>
          </a:p>
        </p:txBody>
      </p:sp>
      <p:sp>
        <p:nvSpPr>
          <p:cNvPr id="3" name="Subtitle 2"/>
          <p:cNvSpPr>
            <a:spLocks noGrp="1"/>
          </p:cNvSpPr>
          <p:nvPr>
            <p:ph type="subTitle" idx="1"/>
          </p:nvPr>
        </p:nvSpPr>
        <p:spPr/>
        <p:txBody>
          <a:bodyPr/>
          <a:lstStyle/>
          <a:p>
            <a:pPr algn="ctr"/>
            <a:endParaRPr lang="en-US" dirty="0"/>
          </a:p>
        </p:txBody>
      </p:sp>
    </p:spTree>
    <p:extLst>
      <p:ext uri="{BB962C8B-B14F-4D97-AF65-F5344CB8AC3E}">
        <p14:creationId xmlns:p14="http://schemas.microsoft.com/office/powerpoint/2010/main" val="6880673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386" y="577460"/>
            <a:ext cx="6374435" cy="5887135"/>
          </a:xfrm>
        </p:spPr>
      </p:pic>
    </p:spTree>
    <p:extLst>
      <p:ext uri="{BB962C8B-B14F-4D97-AF65-F5344CB8AC3E}">
        <p14:creationId xmlns:p14="http://schemas.microsoft.com/office/powerpoint/2010/main" val="9105088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8017" y="2073349"/>
            <a:ext cx="7615689" cy="2797600"/>
          </a:xfrm>
        </p:spPr>
      </p:pic>
    </p:spTree>
    <p:extLst>
      <p:ext uri="{BB962C8B-B14F-4D97-AF65-F5344CB8AC3E}">
        <p14:creationId xmlns:p14="http://schemas.microsoft.com/office/powerpoint/2010/main" val="4675882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Butterknife</a:t>
            </a:r>
            <a:r>
              <a:rPr lang="en-US" dirty="0"/>
              <a:t> </a:t>
            </a:r>
            <a:r>
              <a:rPr lang="en-US" dirty="0" smtClean="0"/>
              <a:t>(Code generation)</a:t>
            </a:r>
            <a:endParaRPr lang="en-US" dirty="0"/>
          </a:p>
        </p:txBody>
      </p:sp>
      <p:sp>
        <p:nvSpPr>
          <p:cNvPr id="3" name="Content Placeholder 2"/>
          <p:cNvSpPr>
            <a:spLocks noGrp="1"/>
          </p:cNvSpPr>
          <p:nvPr>
            <p:ph idx="1"/>
          </p:nvPr>
        </p:nvSpPr>
        <p:spPr/>
        <p:txBody>
          <a:bodyPr/>
          <a:lstStyle/>
          <a:p>
            <a:r>
              <a:rPr lang="en-US" dirty="0" err="1"/>
              <a:t>Butterknife</a:t>
            </a:r>
            <a:r>
              <a:rPr lang="en-US" dirty="0"/>
              <a:t> is a popular View "injection" library for Android. This means that the library writes common boilerplate view code for you based on annotations to save you time and significantly reduce the lines of boilerplate code written</a:t>
            </a:r>
            <a:r>
              <a:rPr lang="en-US" dirty="0" smtClean="0"/>
              <a:t>.</a:t>
            </a:r>
          </a:p>
          <a:p>
            <a:r>
              <a:rPr lang="en-US" dirty="0"/>
              <a:t>http://</a:t>
            </a:r>
            <a:r>
              <a:rPr lang="en-US" dirty="0" err="1"/>
              <a:t>jakewharton.github.io</a:t>
            </a:r>
            <a:r>
              <a:rPr lang="en-US" dirty="0"/>
              <a:t>/</a:t>
            </a:r>
            <a:r>
              <a:rPr lang="en-US" dirty="0" err="1"/>
              <a:t>butterknife</a:t>
            </a:r>
            <a:r>
              <a:rPr lang="en-US" dirty="0"/>
              <a:t>/</a:t>
            </a:r>
          </a:p>
        </p:txBody>
      </p:sp>
    </p:spTree>
    <p:extLst>
      <p:ext uri="{BB962C8B-B14F-4D97-AF65-F5344CB8AC3E}">
        <p14:creationId xmlns:p14="http://schemas.microsoft.com/office/powerpoint/2010/main" val="19253624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Coming from server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0505" y="2985147"/>
            <a:ext cx="4969473" cy="2054686"/>
          </a:xfrm>
        </p:spPr>
      </p:pic>
    </p:spTree>
    <p:extLst>
      <p:ext uri="{BB962C8B-B14F-4D97-AF65-F5344CB8AC3E}">
        <p14:creationId xmlns:p14="http://schemas.microsoft.com/office/powerpoint/2010/main" val="17626687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the same structured Class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1054" y="3137988"/>
            <a:ext cx="5795982" cy="2231453"/>
          </a:xfrm>
        </p:spPr>
      </p:pic>
    </p:spTree>
    <p:extLst>
      <p:ext uri="{BB962C8B-B14F-4D97-AF65-F5344CB8AC3E}">
        <p14:creationId xmlns:p14="http://schemas.microsoft.com/office/powerpoint/2010/main" val="12283160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string from server to local object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3" y="3391786"/>
            <a:ext cx="9458563" cy="1147486"/>
          </a:xfrm>
        </p:spPr>
      </p:pic>
    </p:spTree>
    <p:extLst>
      <p:ext uri="{BB962C8B-B14F-4D97-AF65-F5344CB8AC3E}">
        <p14:creationId xmlns:p14="http://schemas.microsoft.com/office/powerpoint/2010/main" val="11604195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created, No need to parse each property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9367" y="3322581"/>
            <a:ext cx="7312801" cy="1738515"/>
          </a:xfrm>
        </p:spPr>
      </p:pic>
    </p:spTree>
    <p:extLst>
      <p:ext uri="{BB962C8B-B14F-4D97-AF65-F5344CB8AC3E}">
        <p14:creationId xmlns:p14="http://schemas.microsoft.com/office/powerpoint/2010/main" val="4167502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Gson</a:t>
            </a:r>
            <a:r>
              <a:rPr lang="en-US" dirty="0" smtClean="0"/>
              <a:t> (JSON parsing)</a:t>
            </a:r>
            <a:endParaRPr lang="en-US" dirty="0"/>
          </a:p>
        </p:txBody>
      </p:sp>
      <p:sp>
        <p:nvSpPr>
          <p:cNvPr id="3" name="Content Placeholder 2"/>
          <p:cNvSpPr>
            <a:spLocks noGrp="1"/>
          </p:cNvSpPr>
          <p:nvPr>
            <p:ph idx="1"/>
          </p:nvPr>
        </p:nvSpPr>
        <p:spPr/>
        <p:txBody>
          <a:bodyPr/>
          <a:lstStyle/>
          <a:p>
            <a:r>
              <a:rPr lang="en-US" dirty="0" smtClean="0"/>
              <a:t>Map your object to JSON representation</a:t>
            </a:r>
          </a:p>
          <a:p>
            <a:r>
              <a:rPr lang="en-US" dirty="0"/>
              <a:t>https://</a:t>
            </a:r>
            <a:r>
              <a:rPr lang="en-US" dirty="0" err="1" smtClean="0"/>
              <a:t>github.com</a:t>
            </a:r>
            <a:r>
              <a:rPr lang="en-US" dirty="0" smtClean="0"/>
              <a:t>/google/</a:t>
            </a:r>
            <a:r>
              <a:rPr lang="en-US" dirty="0" err="1" smtClean="0"/>
              <a:t>gson</a:t>
            </a:r>
            <a:endParaRPr lang="en-US" dirty="0" smtClean="0"/>
          </a:p>
          <a:p>
            <a:endParaRPr lang="en-US" dirty="0"/>
          </a:p>
        </p:txBody>
      </p:sp>
    </p:spTree>
    <p:extLst>
      <p:ext uri="{BB962C8B-B14F-4D97-AF65-F5344CB8AC3E}">
        <p14:creationId xmlns:p14="http://schemas.microsoft.com/office/powerpoint/2010/main" val="16314956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have a data that you want in your app</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3" y="2349392"/>
            <a:ext cx="9906000" cy="3341903"/>
          </a:xfrm>
        </p:spPr>
      </p:pic>
    </p:spTree>
    <p:extLst>
      <p:ext uri="{BB962C8B-B14F-4D97-AF65-F5344CB8AC3E}">
        <p14:creationId xmlns:p14="http://schemas.microsoft.com/office/powerpoint/2010/main" val="20701959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Create request with </a:t>
            </a:r>
            <a:r>
              <a:rPr lang="en-US" dirty="0" err="1" smtClean="0"/>
              <a:t>url</a:t>
            </a:r>
            <a:r>
              <a:rPr lang="en-US" dirty="0" smtClean="0"/>
              <a:t> to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2020" y="3373826"/>
            <a:ext cx="7658770" cy="1410826"/>
          </a:xfrm>
        </p:spPr>
      </p:pic>
    </p:spTree>
    <p:extLst>
      <p:ext uri="{BB962C8B-B14F-4D97-AF65-F5344CB8AC3E}">
        <p14:creationId xmlns:p14="http://schemas.microsoft.com/office/powerpoint/2010/main" val="20536949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1122362"/>
            <a:ext cx="8791575" cy="3077497"/>
          </a:xfrm>
        </p:spPr>
        <p:txBody>
          <a:bodyPr/>
          <a:lstStyle/>
          <a:p>
            <a:r>
              <a:rPr lang="en-US" dirty="0"/>
              <a:t>Why to use external library in App?</a:t>
            </a:r>
          </a:p>
        </p:txBody>
      </p:sp>
    </p:spTree>
    <p:extLst>
      <p:ext uri="{BB962C8B-B14F-4D97-AF65-F5344CB8AC3E}">
        <p14:creationId xmlns:p14="http://schemas.microsoft.com/office/powerpoint/2010/main" val="15195398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mr-IN" dirty="0" smtClean="0"/>
              <a:t>–</a:t>
            </a:r>
            <a:r>
              <a:rPr lang="en-US" dirty="0" smtClean="0"/>
              <a:t> Create a client that would do all the work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304" y="3005464"/>
            <a:ext cx="10972800" cy="1158419"/>
          </a:xfrm>
        </p:spPr>
      </p:pic>
    </p:spTree>
    <p:extLst>
      <p:ext uri="{BB962C8B-B14F-4D97-AF65-F5344CB8AC3E}">
        <p14:creationId xmlns:p14="http://schemas.microsoft.com/office/powerpoint/2010/main" val="15678599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mr-IN" dirty="0" smtClean="0"/>
              <a:t>–</a:t>
            </a:r>
            <a:r>
              <a:rPr lang="en-US" dirty="0" smtClean="0"/>
              <a:t> pass request to client and wait for client to download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2913" y="2769394"/>
            <a:ext cx="8763000" cy="2501900"/>
          </a:xfrm>
        </p:spPr>
      </p:pic>
    </p:spTree>
    <p:extLst>
      <p:ext uri="{BB962C8B-B14F-4D97-AF65-F5344CB8AC3E}">
        <p14:creationId xmlns:p14="http://schemas.microsoft.com/office/powerpoint/2010/main" val="3473230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5270" y="2228223"/>
            <a:ext cx="9618284" cy="4108782"/>
          </a:xfrm>
        </p:spPr>
      </p:pic>
    </p:spTree>
    <p:extLst>
      <p:ext uri="{BB962C8B-B14F-4D97-AF65-F5344CB8AC3E}">
        <p14:creationId xmlns:p14="http://schemas.microsoft.com/office/powerpoint/2010/main" val="18714345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OkHttp</a:t>
            </a:r>
            <a:r>
              <a:rPr lang="en-US" dirty="0"/>
              <a:t> </a:t>
            </a:r>
            <a:r>
              <a:rPr lang="en-US" dirty="0" smtClean="0"/>
              <a:t>(networking)</a:t>
            </a:r>
            <a:endParaRPr lang="en-US" dirty="0"/>
          </a:p>
        </p:txBody>
      </p:sp>
      <p:sp>
        <p:nvSpPr>
          <p:cNvPr id="3" name="Content Placeholder 2"/>
          <p:cNvSpPr>
            <a:spLocks noGrp="1"/>
          </p:cNvSpPr>
          <p:nvPr>
            <p:ph idx="1"/>
          </p:nvPr>
        </p:nvSpPr>
        <p:spPr/>
        <p:txBody>
          <a:bodyPr/>
          <a:lstStyle/>
          <a:p>
            <a:r>
              <a:rPr lang="en-US" dirty="0" err="1"/>
              <a:t>OkHttp</a:t>
            </a:r>
            <a:r>
              <a:rPr lang="en-US" dirty="0"/>
              <a:t> is a third-party library developed by Square for sending and receive HTTP-based network requests.  </a:t>
            </a:r>
            <a:endParaRPr lang="en-US" dirty="0" smtClean="0"/>
          </a:p>
          <a:p>
            <a:r>
              <a:rPr lang="en-US" dirty="0"/>
              <a:t>http://</a:t>
            </a:r>
            <a:r>
              <a:rPr lang="en-US" dirty="0" err="1"/>
              <a:t>square.github.io</a:t>
            </a:r>
            <a:r>
              <a:rPr lang="en-US" dirty="0"/>
              <a:t>/</a:t>
            </a:r>
            <a:r>
              <a:rPr lang="en-US" dirty="0" err="1"/>
              <a:t>okhttp</a:t>
            </a:r>
            <a:r>
              <a:rPr lang="en-US" dirty="0"/>
              <a:t>/</a:t>
            </a:r>
          </a:p>
        </p:txBody>
      </p:sp>
    </p:spTree>
    <p:extLst>
      <p:ext uri="{BB962C8B-B14F-4D97-AF65-F5344CB8AC3E}">
        <p14:creationId xmlns:p14="http://schemas.microsoft.com/office/powerpoint/2010/main" val="17470202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Retorift</a:t>
            </a:r>
            <a:r>
              <a:rPr lang="en-US" dirty="0" smtClean="0"/>
              <a:t> (networking) </a:t>
            </a:r>
            <a:endParaRPr lang="en-US" dirty="0"/>
          </a:p>
        </p:txBody>
      </p:sp>
      <p:sp>
        <p:nvSpPr>
          <p:cNvPr id="3" name="Content Placeholder 2"/>
          <p:cNvSpPr>
            <a:spLocks noGrp="1"/>
          </p:cNvSpPr>
          <p:nvPr>
            <p:ph idx="1"/>
          </p:nvPr>
        </p:nvSpPr>
        <p:spPr/>
        <p:txBody>
          <a:bodyPr/>
          <a:lstStyle/>
          <a:p>
            <a:r>
              <a:rPr lang="en-US" dirty="0"/>
              <a:t>Retrofit is a type-safe REST client for Android, Java and </a:t>
            </a:r>
            <a:r>
              <a:rPr lang="en-US" dirty="0" err="1"/>
              <a:t>Kotlin</a:t>
            </a:r>
            <a:r>
              <a:rPr lang="en-US" dirty="0"/>
              <a:t> developed by Square. The library provides a powerful framework for authenticating and interacting with APIs and sending network requests with </a:t>
            </a:r>
            <a:r>
              <a:rPr lang="en-US" dirty="0" err="1"/>
              <a:t>OkHttp</a:t>
            </a:r>
            <a:r>
              <a:rPr lang="en-US" dirty="0"/>
              <a:t>. </a:t>
            </a:r>
            <a:endParaRPr lang="en-US" dirty="0" smtClean="0"/>
          </a:p>
          <a:p>
            <a:r>
              <a:rPr lang="en-US" dirty="0"/>
              <a:t>http://</a:t>
            </a:r>
            <a:r>
              <a:rPr lang="en-US" dirty="0" err="1"/>
              <a:t>square.github.io</a:t>
            </a:r>
            <a:r>
              <a:rPr lang="en-US" dirty="0"/>
              <a:t>/retrofit/</a:t>
            </a:r>
          </a:p>
        </p:txBody>
      </p:sp>
    </p:spTree>
    <p:extLst>
      <p:ext uri="{BB962C8B-B14F-4D97-AF65-F5344CB8AC3E}">
        <p14:creationId xmlns:p14="http://schemas.microsoft.com/office/powerpoint/2010/main" val="7746563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have an image that is available via some </a:t>
            </a:r>
            <a:r>
              <a:rPr lang="en-US" dirty="0" err="1" smtClean="0"/>
              <a:t>url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5208" y="2249488"/>
            <a:ext cx="5958409" cy="3541712"/>
          </a:xfrm>
        </p:spPr>
      </p:pic>
    </p:spTree>
    <p:extLst>
      <p:ext uri="{BB962C8B-B14F-4D97-AF65-F5344CB8AC3E}">
        <p14:creationId xmlns:p14="http://schemas.microsoft.com/office/powerpoint/2010/main" val="4117776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 is no method for that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1111" y="2438011"/>
            <a:ext cx="6597465" cy="106410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4032" y="4278422"/>
            <a:ext cx="6501513" cy="976753"/>
          </a:xfrm>
          <a:prstGeom prst="rect">
            <a:avLst/>
          </a:prstGeom>
        </p:spPr>
      </p:pic>
      <p:sp>
        <p:nvSpPr>
          <p:cNvPr id="7" name="Content Placeholder 2"/>
          <p:cNvSpPr txBox="1">
            <a:spLocks/>
          </p:cNvSpPr>
          <p:nvPr/>
        </p:nvSpPr>
        <p:spPr>
          <a:xfrm>
            <a:off x="8445980" y="4535487"/>
            <a:ext cx="2750104" cy="62390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smtClean="0"/>
              <a:t>Only </a:t>
            </a:r>
            <a:r>
              <a:rPr lang="en-US" smtClean="0"/>
              <a:t>local images</a:t>
            </a:r>
          </a:p>
        </p:txBody>
      </p:sp>
    </p:spTree>
    <p:extLst>
      <p:ext uri="{BB962C8B-B14F-4D97-AF65-F5344CB8AC3E}">
        <p14:creationId xmlns:p14="http://schemas.microsoft.com/office/powerpoint/2010/main" val="21007183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could use </a:t>
            </a:r>
            <a:r>
              <a:rPr lang="en-US" dirty="0" err="1" smtClean="0"/>
              <a:t>picaso</a:t>
            </a:r>
            <a:r>
              <a:rPr lang="en-US" dirty="0" smtClean="0"/>
              <a:t>/glide to handle that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0311" y="3530009"/>
            <a:ext cx="10168202" cy="525629"/>
          </a:xfrm>
        </p:spPr>
      </p:pic>
    </p:spTree>
    <p:extLst>
      <p:ext uri="{BB962C8B-B14F-4D97-AF65-F5344CB8AC3E}">
        <p14:creationId xmlns:p14="http://schemas.microsoft.com/office/powerpoint/2010/main" val="16659541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GlIde</a:t>
            </a:r>
            <a:r>
              <a:rPr lang="en-US" dirty="0" smtClean="0"/>
              <a:t> (</a:t>
            </a:r>
            <a:r>
              <a:rPr lang="en-US" dirty="0" err="1" smtClean="0"/>
              <a:t>Async</a:t>
            </a:r>
            <a:r>
              <a:rPr lang="en-US" dirty="0" smtClean="0"/>
              <a:t> Imaged download)</a:t>
            </a:r>
            <a:endParaRPr lang="en-US" dirty="0"/>
          </a:p>
        </p:txBody>
      </p:sp>
      <p:sp>
        <p:nvSpPr>
          <p:cNvPr id="3" name="Content Placeholder 2"/>
          <p:cNvSpPr>
            <a:spLocks noGrp="1"/>
          </p:cNvSpPr>
          <p:nvPr>
            <p:ph idx="1"/>
          </p:nvPr>
        </p:nvSpPr>
        <p:spPr/>
        <p:txBody>
          <a:bodyPr/>
          <a:lstStyle/>
          <a:p>
            <a:r>
              <a:rPr lang="en-US" dirty="0"/>
              <a:t>Glide is an Image Loader Library for Android developed by </a:t>
            </a:r>
            <a:r>
              <a:rPr lang="en-US" dirty="0" err="1"/>
              <a:t>bumptech</a:t>
            </a:r>
            <a:r>
              <a:rPr lang="en-US" dirty="0"/>
              <a:t> and is a library that is recommended by Google. It has been used in many Google open source projects including Google I/O 2014 official application. It provides animated GIF support and handles image loading/caching.</a:t>
            </a:r>
            <a:endParaRPr lang="en-US" dirty="0" smtClean="0"/>
          </a:p>
          <a:p>
            <a:r>
              <a:rPr lang="en-US" dirty="0" smtClean="0"/>
              <a:t> </a:t>
            </a:r>
            <a:r>
              <a:rPr lang="en-US" dirty="0"/>
              <a:t>https://</a:t>
            </a:r>
            <a:r>
              <a:rPr lang="en-US" dirty="0" err="1"/>
              <a:t>github.com</a:t>
            </a:r>
            <a:r>
              <a:rPr lang="en-US" dirty="0"/>
              <a:t>/</a:t>
            </a:r>
            <a:r>
              <a:rPr lang="en-US" dirty="0" err="1"/>
              <a:t>bumptech</a:t>
            </a:r>
            <a:r>
              <a:rPr lang="en-US" dirty="0"/>
              <a:t>/glide</a:t>
            </a:r>
          </a:p>
        </p:txBody>
      </p:sp>
    </p:spTree>
    <p:extLst>
      <p:ext uri="{BB962C8B-B14F-4D97-AF65-F5344CB8AC3E}">
        <p14:creationId xmlns:p14="http://schemas.microsoft.com/office/powerpoint/2010/main" val="3185656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Picaso</a:t>
            </a:r>
            <a:r>
              <a:rPr lang="en-US" dirty="0" smtClean="0"/>
              <a:t> </a:t>
            </a:r>
            <a:r>
              <a:rPr lang="en-US" dirty="0"/>
              <a:t>(</a:t>
            </a:r>
            <a:r>
              <a:rPr lang="en-US" dirty="0" err="1"/>
              <a:t>Async</a:t>
            </a:r>
            <a:r>
              <a:rPr lang="en-US" dirty="0"/>
              <a:t> Imaged download)</a:t>
            </a:r>
          </a:p>
        </p:txBody>
      </p:sp>
      <p:sp>
        <p:nvSpPr>
          <p:cNvPr id="3" name="Content Placeholder 2"/>
          <p:cNvSpPr>
            <a:spLocks noGrp="1"/>
          </p:cNvSpPr>
          <p:nvPr>
            <p:ph idx="1"/>
          </p:nvPr>
        </p:nvSpPr>
        <p:spPr/>
        <p:txBody>
          <a:bodyPr/>
          <a:lstStyle/>
          <a:p>
            <a:r>
              <a:rPr lang="en-US" dirty="0"/>
              <a:t>Images add much-needed context and visual flair to Android applications. Picasso allows for hassle-free image loading in your application—often in one line of code!</a:t>
            </a:r>
            <a:endParaRPr lang="en-US" dirty="0" smtClean="0"/>
          </a:p>
          <a:p>
            <a:r>
              <a:rPr lang="en-US" dirty="0" smtClean="0"/>
              <a:t>http</a:t>
            </a:r>
            <a:r>
              <a:rPr lang="en-US" dirty="0"/>
              <a:t>://</a:t>
            </a:r>
            <a:r>
              <a:rPr lang="en-US" dirty="0" err="1"/>
              <a:t>square.github.io</a:t>
            </a:r>
            <a:r>
              <a:rPr lang="en-US" dirty="0"/>
              <a:t>/</a:t>
            </a:r>
            <a:r>
              <a:rPr lang="en-US" dirty="0" err="1"/>
              <a:t>picasso</a:t>
            </a:r>
            <a:r>
              <a:rPr lang="en-US" dirty="0"/>
              <a:t>/</a:t>
            </a:r>
          </a:p>
        </p:txBody>
      </p:sp>
    </p:spTree>
    <p:extLst>
      <p:ext uri="{BB962C8B-B14F-4D97-AF65-F5344CB8AC3E}">
        <p14:creationId xmlns:p14="http://schemas.microsoft.com/office/powerpoint/2010/main" val="4087853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Speed up development </a:t>
            </a:r>
            <a:r>
              <a:rPr lang="en-US" dirty="0" smtClean="0"/>
              <a:t>process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0727" y="2249488"/>
            <a:ext cx="7727371" cy="3541712"/>
          </a:xfrm>
        </p:spPr>
      </p:pic>
    </p:spTree>
    <p:extLst>
      <p:ext uri="{BB962C8B-B14F-4D97-AF65-F5344CB8AC3E}">
        <p14:creationId xmlns:p14="http://schemas.microsoft.com/office/powerpoint/2010/main" val="12119762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Fabric (analytics)</a:t>
            </a:r>
            <a:endParaRPr lang="en-US" dirty="0"/>
          </a:p>
        </p:txBody>
      </p:sp>
      <p:sp>
        <p:nvSpPr>
          <p:cNvPr id="3" name="Content Placeholder 2"/>
          <p:cNvSpPr>
            <a:spLocks noGrp="1"/>
          </p:cNvSpPr>
          <p:nvPr>
            <p:ph idx="1"/>
          </p:nvPr>
        </p:nvSpPr>
        <p:spPr>
          <a:xfrm>
            <a:off x="1141412" y="1775637"/>
            <a:ext cx="9905999" cy="744279"/>
          </a:xfrm>
        </p:spPr>
        <p:txBody>
          <a:bodyPr/>
          <a:lstStyle/>
          <a:p>
            <a:r>
              <a:rPr lang="en-US" dirty="0"/>
              <a:t>https://</a:t>
            </a:r>
            <a:r>
              <a:rPr lang="en-US" dirty="0" err="1"/>
              <a:t>fabric.io</a:t>
            </a:r>
            <a:r>
              <a:rPr lang="en-US" dirty="0"/>
              <a:t>/home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0448" y="2604976"/>
            <a:ext cx="7087925" cy="3842646"/>
          </a:xfrm>
          <a:prstGeom prst="rect">
            <a:avLst/>
          </a:prstGeom>
        </p:spPr>
      </p:pic>
    </p:spTree>
    <p:extLst>
      <p:ext uri="{BB962C8B-B14F-4D97-AF65-F5344CB8AC3E}">
        <p14:creationId xmlns:p14="http://schemas.microsoft.com/office/powerpoint/2010/main" val="15799934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Firebase (Analytics)</a:t>
            </a:r>
            <a:endParaRPr lang="en-US" dirty="0"/>
          </a:p>
        </p:txBody>
      </p:sp>
      <p:sp>
        <p:nvSpPr>
          <p:cNvPr id="3" name="Content Placeholder 2"/>
          <p:cNvSpPr>
            <a:spLocks noGrp="1"/>
          </p:cNvSpPr>
          <p:nvPr>
            <p:ph idx="1"/>
          </p:nvPr>
        </p:nvSpPr>
        <p:spPr>
          <a:xfrm>
            <a:off x="1141412" y="1786270"/>
            <a:ext cx="9905999" cy="552893"/>
          </a:xfrm>
        </p:spPr>
        <p:txBody>
          <a:bodyPr/>
          <a:lstStyle/>
          <a:p>
            <a:r>
              <a:rPr lang="en-US" dirty="0"/>
              <a:t>https://</a:t>
            </a:r>
            <a:r>
              <a:rPr lang="en-US" dirty="0" err="1" smtClean="0"/>
              <a:t>firebase.google.com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420" y="2469912"/>
            <a:ext cx="7417981" cy="4066350"/>
          </a:xfrm>
          <a:prstGeom prst="rect">
            <a:avLst/>
          </a:prstGeom>
        </p:spPr>
      </p:pic>
    </p:spTree>
    <p:extLst>
      <p:ext uri="{BB962C8B-B14F-4D97-AF65-F5344CB8AC3E}">
        <p14:creationId xmlns:p14="http://schemas.microsoft.com/office/powerpoint/2010/main" val="17335971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library to your project</a:t>
            </a:r>
            <a:endParaRPr lang="en-US" dirty="0"/>
          </a:p>
        </p:txBody>
      </p:sp>
      <p:sp>
        <p:nvSpPr>
          <p:cNvPr id="3" name="Content Placeholder 2"/>
          <p:cNvSpPr>
            <a:spLocks noGrp="1"/>
          </p:cNvSpPr>
          <p:nvPr>
            <p:ph idx="1"/>
          </p:nvPr>
        </p:nvSpPr>
        <p:spPr>
          <a:xfrm>
            <a:off x="1141412" y="1733106"/>
            <a:ext cx="9905999" cy="4742121"/>
          </a:xfrm>
        </p:spPr>
        <p:txBody>
          <a:bodyPr>
            <a:normAutofit/>
          </a:bodyPr>
          <a:lstStyle/>
          <a:p>
            <a:r>
              <a:rPr lang="en-US" dirty="0" smtClean="0"/>
              <a:t>1) Use </a:t>
            </a:r>
            <a:r>
              <a:rPr lang="en-US" dirty="0" err="1" smtClean="0"/>
              <a:t>gradle</a:t>
            </a:r>
            <a:r>
              <a:rPr lang="en-US" dirty="0" smtClean="0"/>
              <a:t> to download on demand</a:t>
            </a:r>
          </a:p>
          <a:p>
            <a:pPr marL="457200" lvl="1" indent="0">
              <a:buNone/>
            </a:pPr>
            <a:r>
              <a:rPr lang="en-US" dirty="0" smtClean="0"/>
              <a:t>+ easy to get</a:t>
            </a:r>
          </a:p>
          <a:p>
            <a:pPr marL="457200" lvl="1" indent="0">
              <a:buNone/>
            </a:pPr>
            <a:r>
              <a:rPr lang="en-US" dirty="0" smtClean="0"/>
              <a:t>+ easy to update</a:t>
            </a:r>
          </a:p>
          <a:p>
            <a:pPr lvl="1">
              <a:buFontTx/>
              <a:buChar char="-"/>
            </a:pPr>
            <a:r>
              <a:rPr lang="en-US" dirty="0" smtClean="0"/>
              <a:t>cant make changes</a:t>
            </a:r>
          </a:p>
          <a:p>
            <a:pPr lvl="1">
              <a:buFontTx/>
              <a:buChar char="-"/>
            </a:pPr>
            <a:r>
              <a:rPr lang="en-US" dirty="0"/>
              <a:t>m</a:t>
            </a:r>
            <a:r>
              <a:rPr lang="en-US" dirty="0" smtClean="0"/>
              <a:t>ay become unavailable at any time </a:t>
            </a:r>
          </a:p>
          <a:p>
            <a:r>
              <a:rPr lang="en-US" dirty="0" smtClean="0"/>
              <a:t>2) Add as module</a:t>
            </a:r>
          </a:p>
          <a:p>
            <a:pPr marL="457200" lvl="1" indent="0">
              <a:buNone/>
            </a:pPr>
            <a:r>
              <a:rPr lang="en-US" dirty="0" smtClean="0"/>
              <a:t>+ project would always compile</a:t>
            </a:r>
          </a:p>
          <a:p>
            <a:pPr marL="457200" lvl="1" indent="0">
              <a:buNone/>
            </a:pPr>
            <a:r>
              <a:rPr lang="en-US" dirty="0" smtClean="0"/>
              <a:t>+ can make changes to library (if its come open source) </a:t>
            </a:r>
          </a:p>
          <a:p>
            <a:pPr lvl="1">
              <a:buFontTx/>
              <a:buChar char="-"/>
            </a:pPr>
            <a:r>
              <a:rPr lang="en-US" dirty="0" smtClean="0"/>
              <a:t>not so easy to update</a:t>
            </a:r>
          </a:p>
        </p:txBody>
      </p:sp>
    </p:spTree>
    <p:extLst>
      <p:ext uri="{BB962C8B-B14F-4D97-AF65-F5344CB8AC3E}">
        <p14:creationId xmlns:p14="http://schemas.microsoft.com/office/powerpoint/2010/main" val="14362312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Wiki of libraries</a:t>
            </a:r>
            <a:endParaRPr lang="en-US" dirty="0"/>
          </a:p>
        </p:txBody>
      </p:sp>
      <p:sp>
        <p:nvSpPr>
          <p:cNvPr id="3" name="Content Placeholder 2"/>
          <p:cNvSpPr>
            <a:spLocks noGrp="1"/>
          </p:cNvSpPr>
          <p:nvPr>
            <p:ph idx="1"/>
          </p:nvPr>
        </p:nvSpPr>
        <p:spPr/>
        <p:txBody>
          <a:bodyPr/>
          <a:lstStyle/>
          <a:p>
            <a:r>
              <a:rPr lang="en-US" dirty="0">
                <a:hlinkClick r:id="rId2"/>
              </a:rPr>
              <a:t>https</a:t>
            </a:r>
            <a:r>
              <a:rPr lang="en-US">
                <a:hlinkClick r:id="rId2"/>
              </a:rPr>
              <a:t>://</a:t>
            </a:r>
            <a:r>
              <a:rPr lang="en-US" smtClean="0">
                <a:hlinkClick r:id="rId2"/>
              </a:rPr>
              <a:t>guides.codepath.com/android</a:t>
            </a:r>
            <a:r>
              <a:rPr lang="en-US" smtClean="0"/>
              <a:t> </a:t>
            </a:r>
            <a:r>
              <a:rPr lang="en-US" dirty="0" smtClean="0">
                <a:hlinkClick r:id="rId3"/>
              </a:rPr>
              <a:t>https</a:t>
            </a:r>
            <a:r>
              <a:rPr lang="en-US" dirty="0">
                <a:hlinkClick r:id="rId3"/>
              </a:rPr>
              <a:t>://</a:t>
            </a:r>
            <a:r>
              <a:rPr lang="en-US" dirty="0" smtClean="0">
                <a:hlinkClick r:id="rId3"/>
              </a:rPr>
              <a:t>guides.codepath.com/android/must-have-libraries</a:t>
            </a:r>
            <a:r>
              <a:rPr lang="en-US" dirty="0" smtClean="0"/>
              <a:t> </a:t>
            </a:r>
            <a:endParaRPr lang="en-US" dirty="0"/>
          </a:p>
        </p:txBody>
      </p:sp>
    </p:spTree>
    <p:extLst>
      <p:ext uri="{BB962C8B-B14F-4D97-AF65-F5344CB8AC3E}">
        <p14:creationId xmlns:p14="http://schemas.microsoft.com/office/powerpoint/2010/main" val="19997163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TODO:</a:t>
            </a:r>
            <a:endParaRPr lang="en-US" dirty="0"/>
          </a:p>
        </p:txBody>
      </p:sp>
      <p:sp>
        <p:nvSpPr>
          <p:cNvPr id="3" name="Content Placeholder 2"/>
          <p:cNvSpPr>
            <a:spLocks noGrp="1"/>
          </p:cNvSpPr>
          <p:nvPr>
            <p:ph idx="1"/>
          </p:nvPr>
        </p:nvSpPr>
        <p:spPr/>
        <p:txBody>
          <a:bodyPr/>
          <a:lstStyle/>
          <a:p>
            <a:pPr marL="0" indent="0">
              <a:buNone/>
            </a:pPr>
            <a:r>
              <a:rPr lang="en-US" dirty="0" smtClean="0"/>
              <a:t>Open </a:t>
            </a:r>
            <a:r>
              <a:rPr lang="en-US" dirty="0" err="1" smtClean="0"/>
              <a:t>MainActivity</a:t>
            </a:r>
            <a:r>
              <a:rPr lang="en-US" dirty="0" smtClean="0"/>
              <a:t> on Lesson4 and follow the steps </a:t>
            </a:r>
            <a:r>
              <a:rPr lang="en-US" dirty="0" smtClean="0">
                <a:sym typeface="Wingdings"/>
              </a:rPr>
              <a:t> </a:t>
            </a:r>
            <a:endParaRPr lang="en-US" dirty="0" smtClean="0"/>
          </a:p>
          <a:p>
            <a:endParaRPr lang="en-US" dirty="0"/>
          </a:p>
        </p:txBody>
      </p:sp>
    </p:spTree>
    <p:extLst>
      <p:ext uri="{BB962C8B-B14F-4D97-AF65-F5344CB8AC3E}">
        <p14:creationId xmlns:p14="http://schemas.microsoft.com/office/powerpoint/2010/main" val="11830620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Changes in lectures</a:t>
            </a:r>
            <a:endParaRPr lang="en-US" dirty="0"/>
          </a:p>
        </p:txBody>
      </p:sp>
      <p:sp>
        <p:nvSpPr>
          <p:cNvPr id="3" name="Subtitle 2"/>
          <p:cNvSpPr>
            <a:spLocks noGrp="1"/>
          </p:cNvSpPr>
          <p:nvPr>
            <p:ph type="subTitle" idx="1"/>
          </p:nvPr>
        </p:nvSpPr>
        <p:spPr/>
        <p:txBody>
          <a:bodyPr>
            <a:normAutofit fontScale="85000" lnSpcReduction="10000"/>
          </a:bodyPr>
          <a:lstStyle/>
          <a:p>
            <a:r>
              <a:rPr lang="en-US" sz="3200" dirty="0" smtClean="0"/>
              <a:t>22.04.2019 (No Lecture) -&gt; Move to the next week</a:t>
            </a:r>
          </a:p>
          <a:p>
            <a:r>
              <a:rPr lang="en-US" sz="3200" dirty="0" smtClean="0"/>
              <a:t>06.05.2019 (No lecture) -&gt; Move to the next week</a:t>
            </a:r>
            <a:endParaRPr lang="en-US" sz="3200" dirty="0"/>
          </a:p>
        </p:txBody>
      </p:sp>
    </p:spTree>
    <p:extLst>
      <p:ext uri="{BB962C8B-B14F-4D97-AF65-F5344CB8AC3E}">
        <p14:creationId xmlns:p14="http://schemas.microsoft.com/office/powerpoint/2010/main" val="662620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Allows to focus only on your app core </a:t>
            </a:r>
            <a:r>
              <a:rPr lang="en-US" dirty="0" smtClean="0"/>
              <a:t>functionality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0255" y="2185692"/>
            <a:ext cx="5101029" cy="4385228"/>
          </a:xfrm>
        </p:spPr>
      </p:pic>
    </p:spTree>
    <p:extLst>
      <p:ext uri="{BB962C8B-B14F-4D97-AF65-F5344CB8AC3E}">
        <p14:creationId xmlns:p14="http://schemas.microsoft.com/office/powerpoint/2010/main" val="481280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Allows to use fancy stuff (Animations, view decorations, </a:t>
            </a:r>
            <a:r>
              <a:rPr lang="en-US" dirty="0" err="1"/>
              <a:t>etc</a:t>
            </a:r>
            <a:r>
              <a:rPr lang="en-US" dirty="0"/>
              <a: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4806" y="2190306"/>
            <a:ext cx="5297377" cy="3973033"/>
          </a:xfrm>
        </p:spPr>
      </p:pic>
    </p:spTree>
    <p:extLst>
      <p:ext uri="{BB962C8B-B14F-4D97-AF65-F5344CB8AC3E}">
        <p14:creationId xmlns:p14="http://schemas.microsoft.com/office/powerpoint/2010/main" val="5445321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Secure </a:t>
            </a:r>
            <a:r>
              <a:rPr lang="en-US" dirty="0"/>
              <a:t>your app if you use industry standard </a:t>
            </a:r>
            <a:r>
              <a:rPr lang="en-US" dirty="0" smtClean="0"/>
              <a:t>libraries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6678" y="2249488"/>
            <a:ext cx="6275470" cy="3541712"/>
          </a:xfrm>
        </p:spPr>
      </p:pic>
    </p:spTree>
    <p:extLst>
      <p:ext uri="{BB962C8B-B14F-4D97-AF65-F5344CB8AC3E}">
        <p14:creationId xmlns:p14="http://schemas.microsoft.com/office/powerpoint/2010/main" val="10670918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Downside of using external library</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48486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 some cases you are not in control of library </a:t>
            </a:r>
            <a:r>
              <a:rPr lang="en-US" dirty="0" smtClean="0"/>
              <a:t>code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9694" y="2206958"/>
            <a:ext cx="6654125" cy="3541712"/>
          </a:xfrm>
        </p:spPr>
      </p:pic>
      <p:sp>
        <p:nvSpPr>
          <p:cNvPr id="5" name="Content Placeholder 2"/>
          <p:cNvSpPr txBox="1">
            <a:spLocks/>
          </p:cNvSpPr>
          <p:nvPr/>
        </p:nvSpPr>
        <p:spPr>
          <a:xfrm>
            <a:off x="7624571" y="3031684"/>
            <a:ext cx="4347689" cy="192308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smtClean="0"/>
              <a:t>Cant be modified in a way you need it</a:t>
            </a:r>
          </a:p>
          <a:p>
            <a:r>
              <a:rPr lang="en-US" dirty="0" smtClean="0"/>
              <a:t>Cant be </a:t>
            </a:r>
            <a:r>
              <a:rPr lang="en-US" dirty="0" err="1" smtClean="0"/>
              <a:t>bugfixed</a:t>
            </a:r>
            <a:r>
              <a:rPr lang="en-US" dirty="0" smtClean="0"/>
              <a:t> by you </a:t>
            </a:r>
          </a:p>
        </p:txBody>
      </p:sp>
    </p:spTree>
    <p:extLst>
      <p:ext uri="{BB962C8B-B14F-4D97-AF65-F5344CB8AC3E}">
        <p14:creationId xmlns:p14="http://schemas.microsoft.com/office/powerpoint/2010/main" val="212100155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8459</TotalTime>
  <Words>444</Words>
  <Application>Microsoft Macintosh PowerPoint</Application>
  <PresentationFormat>Widescreen</PresentationFormat>
  <Paragraphs>79</Paragraphs>
  <Slides>45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Calibri</vt:lpstr>
      <vt:lpstr>Mangal</vt:lpstr>
      <vt:lpstr>Trebuchet MS</vt:lpstr>
      <vt:lpstr>Tw Cen MT</vt:lpstr>
      <vt:lpstr>Wingdings</vt:lpstr>
      <vt:lpstr>Arial</vt:lpstr>
      <vt:lpstr>Circuit</vt:lpstr>
      <vt:lpstr>Changes in lectures</vt:lpstr>
      <vt:lpstr>Must know Android libraries</vt:lpstr>
      <vt:lpstr>Why to use external library in App?</vt:lpstr>
      <vt:lpstr>Speed up development process</vt:lpstr>
      <vt:lpstr>Allows to focus only on your app core functionality</vt:lpstr>
      <vt:lpstr>Allows to use fancy stuff (Animations, view decorations, etc)</vt:lpstr>
      <vt:lpstr>Secure your app if you use industry standard libraries</vt:lpstr>
      <vt:lpstr>Downside of using external library</vt:lpstr>
      <vt:lpstr>In some cases you are not in control of library code</vt:lpstr>
      <vt:lpstr>May contains intended backdoors </vt:lpstr>
      <vt:lpstr>May cost quite a lot </vt:lpstr>
      <vt:lpstr>May be changed/removed/become paid at any time without notice </vt:lpstr>
      <vt:lpstr>Library Types</vt:lpstr>
      <vt:lpstr>Library-SDK-Framework</vt:lpstr>
      <vt:lpstr>Library</vt:lpstr>
      <vt:lpstr>SDK</vt:lpstr>
      <vt:lpstr>framework</vt:lpstr>
      <vt:lpstr>Standard pack</vt:lpstr>
      <vt:lpstr>PowerPoint Presentation</vt:lpstr>
      <vt:lpstr>PowerPoint Presentation</vt:lpstr>
      <vt:lpstr>PowerPoint Presentation</vt:lpstr>
      <vt:lpstr>Butterknife (Code generation)</vt:lpstr>
      <vt:lpstr>Coming from server</vt:lpstr>
      <vt:lpstr>Create the same structured Class </vt:lpstr>
      <vt:lpstr>Map string from server to local object</vt:lpstr>
      <vt:lpstr>Object created, No need to parse each property</vt:lpstr>
      <vt:lpstr>Gson (JSON parsing)</vt:lpstr>
      <vt:lpstr>You have a data that you want in your app</vt:lpstr>
      <vt:lpstr>1- Create request with url to data</vt:lpstr>
      <vt:lpstr>2 – Create a client that would do all the work</vt:lpstr>
      <vt:lpstr>3 – pass request to client and wait for client to download</vt:lpstr>
      <vt:lpstr>Summary</vt:lpstr>
      <vt:lpstr>OkHttp (networking)</vt:lpstr>
      <vt:lpstr>Retorift (networking) </vt:lpstr>
      <vt:lpstr>You have an image that is available via some url</vt:lpstr>
      <vt:lpstr>There is no method for that</vt:lpstr>
      <vt:lpstr>You could use picaso/glide to handle that</vt:lpstr>
      <vt:lpstr>GlIde (Async Imaged download)</vt:lpstr>
      <vt:lpstr>Picaso (Async Imaged download)</vt:lpstr>
      <vt:lpstr>Fabric (analytics)</vt:lpstr>
      <vt:lpstr>Firebase (Analytics)</vt:lpstr>
      <vt:lpstr>How to get library to your project</vt:lpstr>
      <vt:lpstr>Wiki of libraries</vt:lpstr>
      <vt:lpstr>TODO:</vt:lpstr>
      <vt:lpstr>Changes in lectures</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&amp; Xamarin</dc:title>
  <dc:creator>Microsoft Office User</dc:creator>
  <cp:lastModifiedBy>Microsoft Office User</cp:lastModifiedBy>
  <cp:revision>164</cp:revision>
  <dcterms:created xsi:type="dcterms:W3CDTF">2017-12-11T12:36:16Z</dcterms:created>
  <dcterms:modified xsi:type="dcterms:W3CDTF">2019-04-01T16:55:07Z</dcterms:modified>
</cp:coreProperties>
</file>